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0012C-88E3-4399-847A-615688A6FE44}" type="datetimeFigureOut">
              <a:rPr lang="en-US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8616B-36B9-4BA5-B1E4-7B3CE8DD128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616B-36B9-4BA5-B1E4-7B3CE8DD128B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18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616B-36B9-4BA5-B1E4-7B3CE8DD128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616B-36B9-4BA5-B1E4-7B3CE8DD128B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87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616B-36B9-4BA5-B1E4-7B3CE8DD128B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7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616B-36B9-4BA5-B1E4-7B3CE8DD128B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74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616B-36B9-4BA5-B1E4-7B3CE8DD128B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92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616B-36B9-4BA5-B1E4-7B3CE8DD128B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84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616B-36B9-4BA5-B1E4-7B3CE8DD128B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10" name="Picture 13" descr="chalice, ho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7200"/>
            <a:ext cx="10398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45B8A6-6F9A-4100-AED2-B06BA6078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19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27D51-4899-425F-88F9-07EACD9A0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15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E78BD-240D-4167-9150-D8134342E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55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DCEFF-1EB3-42EB-8E2D-DF128FA52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35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61B8B-DFB8-46F6-946B-2B46BC646C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92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161AC-1631-4C15-BA10-98BB5AB0AC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74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8306E-B7F9-49AD-8558-BB0B98D0C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21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73278-C8BA-4AE5-850E-91422A4FC3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17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BBB90-A6E7-433C-B5FA-B16F989C3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25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2579A-DF03-492D-9090-810F8D0B8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27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E2451-ABE7-45EB-BE13-8AB1591CD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65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3116EFF-3512-44A9-B72E-ACE59DD842D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My Lord and My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Chapter 28</a:t>
            </a:r>
          </a:p>
        </p:txBody>
      </p:sp>
      <p:pic>
        <p:nvPicPr>
          <p:cNvPr id="3076" name="Picture 5" descr="thomas1_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5814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8212137" cy="1412875"/>
          </a:xfrm>
        </p:spPr>
        <p:txBody>
          <a:bodyPr/>
          <a:lstStyle/>
          <a:p>
            <a:pPr eaLnBrk="1" hangingPunct="1"/>
            <a:r>
              <a:rPr lang="en-US" altLang="en-US" b="1"/>
              <a:t>Steps to a worthy </a:t>
            </a:r>
            <a:br>
              <a:rPr lang="en-US" altLang="en-US" b="1"/>
            </a:br>
            <a:r>
              <a:rPr lang="en-US" altLang="en-US" b="1"/>
              <a:t>	Holy Communion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b="1" i="1" dirty="0"/>
              <a:t>Have a healthy soul</a:t>
            </a:r>
          </a:p>
          <a:p>
            <a:pPr lvl="1" eaLnBrk="1" hangingPunct="1"/>
            <a:r>
              <a:rPr lang="en-US" altLang="en-US" sz="3200" dirty="0"/>
              <a:t>Your soul is free of mortal sin</a:t>
            </a:r>
          </a:p>
          <a:p>
            <a:pPr lvl="1" eaLnBrk="1" hangingPunct="1"/>
            <a:r>
              <a:rPr lang="en-US" altLang="en-US" sz="3200" dirty="0"/>
              <a:t>Show Jesus we love Him 		by our words and actions</a:t>
            </a:r>
          </a:p>
          <a:p>
            <a:pPr lvl="2" eaLnBrk="1" hangingPunct="1"/>
            <a:r>
              <a:rPr lang="en-US" altLang="en-US" sz="2800" dirty="0"/>
              <a:t>Pray, obey parents,  			 learn about our faith,                          be kind to those around us,              pay attention at Mass</a:t>
            </a:r>
            <a:endParaRPr lang="en-US" altLang="en-US" sz="2800"/>
          </a:p>
          <a:p>
            <a:pPr lvl="1" eaLnBrk="1" hangingPunct="1"/>
            <a:endParaRPr lang="en-US" altLang="en-US" sz="4400" b="1" i="1"/>
          </a:p>
        </p:txBody>
      </p:sp>
      <p:pic>
        <p:nvPicPr>
          <p:cNvPr id="4100" name="Picture 5" descr="confe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035" y="144353"/>
            <a:ext cx="1791250" cy="260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Steps to a worthy </a:t>
            </a:r>
            <a:br>
              <a:rPr lang="en-US" altLang="en-US" b="1"/>
            </a:br>
            <a:r>
              <a:rPr lang="en-US" altLang="en-US" b="1"/>
              <a:t>	Holy Communion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b="1" i="1"/>
              <a:t>Fast one hour before Communion</a:t>
            </a:r>
          </a:p>
          <a:p>
            <a:pPr lvl="1" eaLnBrk="1" hangingPunct="1"/>
            <a:r>
              <a:rPr lang="en-US" altLang="en-US"/>
              <a:t>Sacrifice</a:t>
            </a:r>
          </a:p>
          <a:p>
            <a:pPr lvl="1" eaLnBrk="1" hangingPunct="1"/>
            <a:r>
              <a:rPr lang="en-US" altLang="en-US"/>
              <a:t>No food (medicine and water only)</a:t>
            </a:r>
          </a:p>
          <a:p>
            <a:pPr lvl="1" eaLnBrk="1" hangingPunct="1"/>
            <a:r>
              <a:rPr lang="en-US" altLang="en-US"/>
              <a:t>Does not include those who are sick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81588"/>
            <a:ext cx="220980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MPj043927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081588"/>
            <a:ext cx="2209800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Steps to a worthy </a:t>
            </a:r>
            <a:br>
              <a:rPr lang="en-US" altLang="en-US" b="1"/>
            </a:br>
            <a:r>
              <a:rPr lang="en-US" altLang="en-US" b="1"/>
              <a:t>	Holy Communion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94675" cy="4876800"/>
          </a:xfrm>
        </p:spPr>
        <p:txBody>
          <a:bodyPr/>
          <a:lstStyle/>
          <a:p>
            <a:pPr eaLnBrk="1" hangingPunct="1"/>
            <a:r>
              <a:rPr lang="en-US" altLang="en-US" sz="4400" b="1" i="1"/>
              <a:t>Know Whom you are about to receive</a:t>
            </a:r>
          </a:p>
          <a:p>
            <a:pPr lvl="1" eaLnBrk="1" hangingPunct="1"/>
            <a:r>
              <a:rPr lang="en-US" altLang="en-US" sz="3200"/>
              <a:t>Participate in the Mass</a:t>
            </a:r>
          </a:p>
          <a:p>
            <a:pPr lvl="1" eaLnBrk="1" hangingPunct="1"/>
            <a:r>
              <a:rPr lang="en-US" altLang="en-US" sz="3200"/>
              <a:t>Say the prayers and responses</a:t>
            </a:r>
          </a:p>
          <a:p>
            <a:pPr lvl="1" eaLnBrk="1" hangingPunct="1"/>
            <a:r>
              <a:rPr lang="en-US" altLang="en-US" sz="3200"/>
              <a:t>Sing the hymns</a:t>
            </a:r>
          </a:p>
          <a:p>
            <a:pPr lvl="1" eaLnBrk="1" hangingPunct="1"/>
            <a:r>
              <a:rPr lang="en-US" altLang="en-US" sz="3200"/>
              <a:t>Tell Jesus you believe He is present and you want to receive Him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6148" name="Picture 4" descr="MCj031034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19400"/>
            <a:ext cx="1212850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Steps to a worthy </a:t>
            </a:r>
            <a:br>
              <a:rPr lang="en-US" altLang="en-US" b="1"/>
            </a:br>
            <a:r>
              <a:rPr lang="en-US" altLang="en-US" b="1"/>
              <a:t>	Holy Communion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b="1" i="1"/>
              <a:t>Receive Communion reverently</a:t>
            </a:r>
          </a:p>
          <a:p>
            <a:pPr lvl="1" eaLnBrk="1" hangingPunct="1"/>
            <a:r>
              <a:rPr lang="en-US" altLang="en-US" sz="3200"/>
              <a:t>Stay focused on Jesus</a:t>
            </a:r>
          </a:p>
          <a:p>
            <a:pPr lvl="1" eaLnBrk="1" hangingPunct="1"/>
            <a:r>
              <a:rPr lang="en-US" altLang="en-US" sz="3200"/>
              <a:t>Fold your hands, don’t look around</a:t>
            </a:r>
          </a:p>
          <a:p>
            <a:pPr lvl="1" eaLnBrk="1" hangingPunct="1"/>
            <a:r>
              <a:rPr lang="en-US" altLang="en-US" sz="3200"/>
              <a:t>Make an act of reverence-</a:t>
            </a:r>
          </a:p>
          <a:p>
            <a:pPr lvl="2" eaLnBrk="1" hangingPunct="1"/>
            <a:r>
              <a:rPr lang="en-US" altLang="en-US"/>
              <a:t>bow, genuflect or kneel</a:t>
            </a:r>
          </a:p>
          <a:p>
            <a:pPr lvl="1" eaLnBrk="1" hangingPunct="1"/>
            <a:r>
              <a:rPr lang="en-US" altLang="en-US" sz="3200"/>
              <a:t>Receive in the hand or on the tongue (check for crumbs)</a:t>
            </a:r>
          </a:p>
          <a:p>
            <a:pPr eaLnBrk="1" hangingPunct="1"/>
            <a:endParaRPr lang="en-US" altLang="en-US"/>
          </a:p>
        </p:txBody>
      </p:sp>
      <p:pic>
        <p:nvPicPr>
          <p:cNvPr id="7172" name="Picture 5" descr="MCBD08195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2819400"/>
            <a:ext cx="1766887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Steps to a worthy </a:t>
            </a:r>
            <a:br>
              <a:rPr lang="en-US" altLang="en-US" b="1"/>
            </a:br>
            <a:r>
              <a:rPr lang="en-US" altLang="en-US" b="1"/>
              <a:t>	Holy Communion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400" b="1" i="1" dirty="0"/>
              <a:t>Thank Jesus</a:t>
            </a:r>
          </a:p>
          <a:p>
            <a:pPr lvl="1" eaLnBrk="1" hangingPunct="1">
              <a:defRPr/>
            </a:pPr>
            <a:r>
              <a:rPr lang="en-US" altLang="en-US" sz="3200" dirty="0"/>
              <a:t>Spend time with Jesus who is a guest in your soul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pic>
        <p:nvPicPr>
          <p:cNvPr id="8196" name="Picture 5" descr="MCBD08196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63" y="4743450"/>
            <a:ext cx="2789237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3214681145_5d9e8f64f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75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Steps to a worthy </a:t>
            </a:r>
            <a:br>
              <a:rPr lang="en-US" altLang="en-US" b="1"/>
            </a:br>
            <a:r>
              <a:rPr lang="en-US" altLang="en-US" b="1"/>
              <a:t>	Holy Communion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600" b="1" i="1"/>
              <a:t>Have a healthy soul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600" b="1" i="1"/>
              <a:t>Fast one hour before Communion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600" b="1" i="1"/>
              <a:t>Know Whom you are about to receive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600" b="1" i="1"/>
              <a:t>Receive Communion reverently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600" b="1" i="1"/>
              <a:t>Thank Jesus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altLang="en-US" sz="3600" b="1" i="1"/>
          </a:p>
          <a:p>
            <a:pPr marL="457200" indent="-457200" eaLnBrk="1" hangingPunct="1">
              <a:lnSpc>
                <a:spcPct val="90000"/>
              </a:lnSpc>
            </a:pPr>
            <a:endParaRPr lang="en-US" altLang="en-US" sz="3600" b="1" i="1"/>
          </a:p>
          <a:p>
            <a:pPr marL="457200" indent="-457200" eaLnBrk="1" hangingPunct="1">
              <a:lnSpc>
                <a:spcPct val="90000"/>
              </a:lnSpc>
            </a:pPr>
            <a:endParaRPr lang="en-US" altLang="en-US" sz="3600" b="1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Yes or 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Is Jesus really present in Holy Communion?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Is there any gift greater than Holy Communion?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Does Jesus come to us in Holy Communion?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Should we go to Communion with mortal sin?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Can we eat right before Holy Communion?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Is it good to listen at Mass?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Is it good to thank Jesus after Communion?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Is it good to say, “I love you, Jesus”?	</a:t>
            </a:r>
            <a:r>
              <a:rPr lang="en-US" altLang="en-US" sz="2400"/>
              <a:t>		</a:t>
            </a:r>
            <a:endParaRPr lang="en-US" altLang="en-US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11">
      <a:dk1>
        <a:srgbClr val="000000"/>
      </a:dk1>
      <a:lt1>
        <a:srgbClr val="FFCC66"/>
      </a:lt1>
      <a:dk2>
        <a:srgbClr val="A50021"/>
      </a:dk2>
      <a:lt2>
        <a:srgbClr val="5F5F5F"/>
      </a:lt2>
      <a:accent1>
        <a:srgbClr val="FF9933"/>
      </a:accent1>
      <a:accent2>
        <a:srgbClr val="FF9933"/>
      </a:accent2>
      <a:accent3>
        <a:srgbClr val="FFE2B8"/>
      </a:accent3>
      <a:accent4>
        <a:srgbClr val="000000"/>
      </a:accent4>
      <a:accent5>
        <a:srgbClr val="FFCAAD"/>
      </a:accent5>
      <a:accent6>
        <a:srgbClr val="E78A2D"/>
      </a:accent6>
      <a:hlink>
        <a:srgbClr val="666633"/>
      </a:hlink>
      <a:folHlink>
        <a:srgbClr val="8D996D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9">
        <a:dk1>
          <a:srgbClr val="000000"/>
        </a:dk1>
        <a:lt1>
          <a:srgbClr val="FFCC66"/>
        </a:lt1>
        <a:dk2>
          <a:srgbClr val="A50021"/>
        </a:dk2>
        <a:lt2>
          <a:srgbClr val="5F5F5F"/>
        </a:lt2>
        <a:accent1>
          <a:srgbClr val="FFCC66"/>
        </a:accent1>
        <a:accent2>
          <a:srgbClr val="FFCC66"/>
        </a:accent2>
        <a:accent3>
          <a:srgbClr val="FFE2B8"/>
        </a:accent3>
        <a:accent4>
          <a:srgbClr val="000000"/>
        </a:accent4>
        <a:accent5>
          <a:srgbClr val="FFE2B8"/>
        </a:accent5>
        <a:accent6>
          <a:srgbClr val="E7B95C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0">
        <a:dk1>
          <a:srgbClr val="000000"/>
        </a:dk1>
        <a:lt1>
          <a:srgbClr val="FFCC66"/>
        </a:lt1>
        <a:dk2>
          <a:srgbClr val="A50021"/>
        </a:dk2>
        <a:lt2>
          <a:srgbClr val="5F5F5F"/>
        </a:lt2>
        <a:accent1>
          <a:srgbClr val="FFCC00"/>
        </a:accent1>
        <a:accent2>
          <a:srgbClr val="FF9933"/>
        </a:accent2>
        <a:accent3>
          <a:srgbClr val="FFE2B8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1">
        <a:dk1>
          <a:srgbClr val="000000"/>
        </a:dk1>
        <a:lt1>
          <a:srgbClr val="FFCC66"/>
        </a:lt1>
        <a:dk2>
          <a:srgbClr val="A50021"/>
        </a:dk2>
        <a:lt2>
          <a:srgbClr val="5F5F5F"/>
        </a:lt2>
        <a:accent1>
          <a:srgbClr val="FF9933"/>
        </a:accent1>
        <a:accent2>
          <a:srgbClr val="FF9933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8A2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214</TotalTime>
  <Words>321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Axis</vt:lpstr>
      <vt:lpstr>My Lord and My God</vt:lpstr>
      <vt:lpstr>Steps to a worthy   Holy Communion</vt:lpstr>
      <vt:lpstr>Steps to a worthy   Holy Communion</vt:lpstr>
      <vt:lpstr>Steps to a worthy   Holy Communion</vt:lpstr>
      <vt:lpstr>Steps to a worthy   Holy Communion</vt:lpstr>
      <vt:lpstr>Steps to a worthy   Holy Communion</vt:lpstr>
      <vt:lpstr>Steps to a worthy   Holy Communion</vt:lpstr>
      <vt:lpstr>Yes or No</vt:lpstr>
    </vt:vector>
  </TitlesOfParts>
  <Company>Catholic Diocese of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Lord and My God</dc:title>
  <dc:creator>Administrator</dc:creator>
  <cp:lastModifiedBy>Alexis Witiak</cp:lastModifiedBy>
  <cp:revision>12</cp:revision>
  <dcterms:created xsi:type="dcterms:W3CDTF">2009-03-23T19:52:40Z</dcterms:created>
  <dcterms:modified xsi:type="dcterms:W3CDTF">2024-04-10T22:36:48Z</dcterms:modified>
</cp:coreProperties>
</file>